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7"/>
  </p:notesMasterIdLst>
  <p:sldIdLst>
    <p:sldId id="346" r:id="rId5"/>
    <p:sldId id="354" r:id="rId6"/>
    <p:sldId id="344" r:id="rId7"/>
    <p:sldId id="311" r:id="rId8"/>
    <p:sldId id="350" r:id="rId9"/>
    <p:sldId id="348" r:id="rId10"/>
    <p:sldId id="352" r:id="rId11"/>
    <p:sldId id="363" r:id="rId12"/>
    <p:sldId id="347" r:id="rId13"/>
    <p:sldId id="355" r:id="rId14"/>
    <p:sldId id="365" r:id="rId15"/>
    <p:sldId id="364" r:id="rId16"/>
    <p:sldId id="360" r:id="rId17"/>
    <p:sldId id="331" r:id="rId18"/>
    <p:sldId id="329" r:id="rId19"/>
    <p:sldId id="330" r:id="rId20"/>
    <p:sldId id="334" r:id="rId21"/>
    <p:sldId id="359" r:id="rId22"/>
    <p:sldId id="366" r:id="rId23"/>
    <p:sldId id="342" r:id="rId24"/>
    <p:sldId id="362" r:id="rId25"/>
    <p:sldId id="35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ntin Couvreur" initials="VC" lastIdx="1" clrIdx="0">
    <p:extLst>
      <p:ext uri="{19B8F6BF-5375-455C-9EA6-DF929625EA0E}">
        <p15:presenceInfo xmlns:p15="http://schemas.microsoft.com/office/powerpoint/2012/main" userId="S-1-5-21-3833422039-1977871958-3486634389-9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576E"/>
    <a:srgbClr val="4F7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73" autoAdjust="0"/>
    <p:restoredTop sz="84537" autoAdjust="0"/>
  </p:normalViewPr>
  <p:slideViewPr>
    <p:cSldViewPr snapToGrid="0">
      <p:cViewPr varScale="1">
        <p:scale>
          <a:sx n="78" d="100"/>
          <a:sy n="78" d="100"/>
        </p:scale>
        <p:origin x="101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tif>
</file>

<file path=ppt/media/image27.tif>
</file>

<file path=ppt/media/image28.tif>
</file>

<file path=ppt/media/image29.t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16E9E-B36D-4841-A628-9611C8054222}" type="datetimeFigureOut">
              <a:rPr lang="fr-BE" smtClean="0"/>
              <a:t>09-09-25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B5A60-36C8-44EF-ADCA-9236E4D00867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6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Add Q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B5A60-36C8-44EF-ADCA-9236E4D00867}" type="slidenum">
              <a:rPr lang="fr-BE" smtClean="0"/>
              <a:t>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178401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B5A60-36C8-44EF-ADCA-9236E4D00867}" type="slidenum">
              <a:rPr lang="fr-BE" smtClean="0"/>
              <a:t>17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64492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87600" y="1122363"/>
            <a:ext cx="6866287" cy="23876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rgbClr val="00143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01392" y="3602038"/>
            <a:ext cx="685249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ln>
                  <a:solidFill>
                    <a:sysClr val="windowText" lastClr="000000"/>
                  </a:solidFill>
                </a:ln>
                <a:solidFill>
                  <a:srgbClr val="00143A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>
            <a:lvl1pPr>
              <a:defRPr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rgbClr val="00143A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  <p:sp>
        <p:nvSpPr>
          <p:cNvPr id="67" name="Footer Placeholder 4">
            <a:extLst>
              <a:ext uri="{FF2B5EF4-FFF2-40B4-BE49-F238E27FC236}">
                <a16:creationId xmlns:a16="http://schemas.microsoft.com/office/drawing/2014/main" id="{09BBC531-25EC-47CE-B2C7-85A1BEA7F9EE}"/>
              </a:ext>
            </a:extLst>
          </p:cNvPr>
          <p:cNvSpPr txBox="1">
            <a:spLocks/>
          </p:cNvSpPr>
          <p:nvPr/>
        </p:nvSpPr>
        <p:spPr>
          <a:xfrm>
            <a:off x="5011387" y="796885"/>
            <a:ext cx="7113938" cy="154820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solidFill>
                  <a:schemeClr val="bg1"/>
                </a:solidFill>
              </a:rPr>
              <a:t>The 1</a:t>
            </a:r>
            <a:r>
              <a:rPr lang="en-US" sz="1600" baseline="30000" dirty="0">
                <a:solidFill>
                  <a:schemeClr val="bg1"/>
                </a:solidFill>
              </a:rPr>
              <a:t>st</a:t>
            </a:r>
            <a:r>
              <a:rPr lang="en-US" sz="1600" dirty="0">
                <a:solidFill>
                  <a:schemeClr val="bg1"/>
                </a:solidFill>
              </a:rPr>
              <a:t> International Summer school on advanced soil physics  </a:t>
            </a: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Modeling Water Fluxes in the Soil-Plant System</a:t>
            </a:r>
          </a:p>
          <a:p>
            <a:pPr algn="ctr"/>
            <a:endParaRPr lang="en-US" sz="1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66EB560B-E547-4FD5-918A-B26CAD5E03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66"/>
          <a:stretch/>
        </p:blipFill>
        <p:spPr>
          <a:xfrm>
            <a:off x="-318097" y="170070"/>
            <a:ext cx="5774180" cy="6829425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71" name="Picture 2" descr="Bestand:UCLouvain logo.svg - Wikipedia">
            <a:extLst>
              <a:ext uri="{FF2B5EF4-FFF2-40B4-BE49-F238E27FC236}">
                <a16:creationId xmlns:a16="http://schemas.microsoft.com/office/drawing/2014/main" id="{F02AD59D-6ECC-4ED4-AB74-6C5B7FB911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" t="3272" r="5567" b="1"/>
          <a:stretch/>
        </p:blipFill>
        <p:spPr bwMode="auto">
          <a:xfrm>
            <a:off x="1894051" y="4557110"/>
            <a:ext cx="1679204" cy="41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Logo — ISMC">
            <a:extLst>
              <a:ext uri="{FF2B5EF4-FFF2-40B4-BE49-F238E27FC236}">
                <a16:creationId xmlns:a16="http://schemas.microsoft.com/office/drawing/2014/main" id="{777B7637-EB75-4C64-A289-67C28FA12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063" y="4910123"/>
            <a:ext cx="1143213" cy="1048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944034-6B54-4D0E-BC23-A930CDB86F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7172" y="6032349"/>
            <a:ext cx="1790946" cy="73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453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28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263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76521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2245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54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240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795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56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 Text"/>
          <p:cNvSpPr txBox="1">
            <a:spLocks noGrp="1"/>
          </p:cNvSpPr>
          <p:nvPr>
            <p:ph type="title"/>
          </p:nvPr>
        </p:nvSpPr>
        <p:spPr>
          <a:xfrm>
            <a:off x="1190625" y="1151930"/>
            <a:ext cx="9810750" cy="2321719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5625" cap="none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8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90625" y="3545086"/>
            <a:ext cx="9810750" cy="794742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  <a:defRPr sz="260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ClrTx/>
              <a:buSzTx/>
              <a:buFontTx/>
              <a:buNone/>
              <a:defRPr sz="260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ClrTx/>
              <a:buSzTx/>
              <a:buFontTx/>
              <a:buNone/>
              <a:defRPr sz="260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ClrTx/>
              <a:buSzTx/>
              <a:buFontTx/>
              <a:buNone/>
              <a:defRPr sz="260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ClrTx/>
              <a:buSzTx/>
              <a:buFontTx/>
              <a:buNone/>
              <a:defRPr sz="260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33329" y="6536531"/>
            <a:ext cx="318993" cy="228028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1125">
                <a:solidFill>
                  <a:srgbClr val="00000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06595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anchor="t"/>
          <a:lstStyle>
            <a:lvl1pPr>
              <a:defRPr lang="en-US" sz="1050" kern="1200" cap="all" baseline="0" dirty="0" smtClean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rgbClr val="00143A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88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78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03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62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976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241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59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940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65412" y="6314123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The layout of summer school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First title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</a:defRPr>
            </a:lvl1pPr>
          </a:lstStyle>
          <a:p>
            <a:fld id="{3EF97AF8-274A-4E84-9CE0-98A462A59DAF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50" cap="all" baseline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</a:defRPr>
            </a:lvl1pPr>
          </a:lstStyle>
          <a:p>
            <a:fld id="{A7506C85-59C8-433E-91E4-6ADF03672988}" type="slidenum">
              <a:rPr lang="en-US" smtClean="0"/>
              <a:t>‹#›</a:t>
            </a:fld>
            <a:endParaRPr lang="en-US"/>
          </a:p>
        </p:txBody>
      </p:sp>
      <p:pic>
        <p:nvPicPr>
          <p:cNvPr id="2050" name="Picture 2" descr="Bestand:UCLouvain logo.svg - Wikipedia">
            <a:extLst>
              <a:ext uri="{FF2B5EF4-FFF2-40B4-BE49-F238E27FC236}">
                <a16:creationId xmlns:a16="http://schemas.microsoft.com/office/drawing/2014/main" id="{5737DD69-C2FC-467B-9FD7-A537FD6493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" t="3272" r="5567" b="1"/>
          <a:stretch/>
        </p:blipFill>
        <p:spPr bwMode="auto">
          <a:xfrm>
            <a:off x="1206501" y="6350034"/>
            <a:ext cx="1679204" cy="41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Footer Placeholder 4">
            <a:extLst>
              <a:ext uri="{FF2B5EF4-FFF2-40B4-BE49-F238E27FC236}">
                <a16:creationId xmlns:a16="http://schemas.microsoft.com/office/drawing/2014/main" id="{9725F8A4-6607-4D00-9AEA-46CA88ADBB9D}"/>
              </a:ext>
            </a:extLst>
          </p:cNvPr>
          <p:cNvSpPr txBox="1">
            <a:spLocks/>
          </p:cNvSpPr>
          <p:nvPr/>
        </p:nvSpPr>
        <p:spPr>
          <a:xfrm>
            <a:off x="2904755" y="6452300"/>
            <a:ext cx="8407769" cy="26574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The 1</a:t>
            </a:r>
            <a:r>
              <a:rPr lang="en-US" sz="1100" baseline="30000" dirty="0"/>
              <a:t>st</a:t>
            </a:r>
            <a:r>
              <a:rPr lang="en-US" sz="1100" dirty="0"/>
              <a:t> International Summer school on advanced soil physics  “Modeling Water Transport in the Soil-Plant System''</a:t>
            </a:r>
          </a:p>
          <a:p>
            <a:endParaRPr lang="en-US" dirty="0"/>
          </a:p>
        </p:txBody>
      </p:sp>
      <p:sp>
        <p:nvSpPr>
          <p:cNvPr id="2048" name="Rectangle 2047">
            <a:extLst>
              <a:ext uri="{FF2B5EF4-FFF2-40B4-BE49-F238E27FC236}">
                <a16:creationId xmlns:a16="http://schemas.microsoft.com/office/drawing/2014/main" id="{0523D904-CFB6-4E86-B28D-A75A022CB79D}"/>
              </a:ext>
            </a:extLst>
          </p:cNvPr>
          <p:cNvSpPr/>
          <p:nvPr/>
        </p:nvSpPr>
        <p:spPr>
          <a:xfrm>
            <a:off x="11312524" y="9524"/>
            <a:ext cx="898525" cy="68341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id="{1FB97AB0-4C49-4F20-8C33-F2F745339C71}"/>
              </a:ext>
            </a:extLst>
          </p:cNvPr>
          <p:cNvCxnSpPr/>
          <p:nvPr/>
        </p:nvCxnSpPr>
        <p:spPr>
          <a:xfrm flipH="1">
            <a:off x="11441112" y="6710363"/>
            <a:ext cx="460376" cy="0"/>
          </a:xfrm>
          <a:prstGeom prst="line">
            <a:avLst/>
          </a:prstGeom>
          <a:ln w="76200">
            <a:solidFill>
              <a:srgbClr val="9AB3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5113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bg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jpeg"/><Relationship Id="rId7" Type="http://schemas.openxmlformats.org/officeDocument/2006/relationships/image" Target="../media/image29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tif"/><Relationship Id="rId5" Type="http://schemas.openxmlformats.org/officeDocument/2006/relationships/image" Target="../media/image27.tif"/><Relationship Id="rId4" Type="http://schemas.openxmlformats.org/officeDocument/2006/relationships/image" Target="../media/image26.tif"/><Relationship Id="rId9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F866B-F76A-7A0B-73B0-89B5FE973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7825" y="1122363"/>
            <a:ext cx="6596062" cy="2387600"/>
          </a:xfrm>
        </p:spPr>
        <p:txBody>
          <a:bodyPr>
            <a:normAutofit/>
          </a:bodyPr>
          <a:lstStyle/>
          <a:p>
            <a:r>
              <a:rPr lang="en-GB" dirty="0"/>
              <a:t>Root anatomies and hydraulics with GRANAR-MECHA</a:t>
            </a:r>
            <a:endParaRPr lang="en-S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C9D7364-1678-8751-403D-85D3DB91E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4659" y="3602038"/>
            <a:ext cx="6379228" cy="1655762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Adrien Heymans</a:t>
            </a:r>
          </a:p>
          <a:p>
            <a:r>
              <a:rPr lang="en-GB" dirty="0"/>
              <a:t>Valentin Couvreur</a:t>
            </a:r>
          </a:p>
          <a:p>
            <a:r>
              <a:rPr lang="en-GB" dirty="0"/>
              <a:t>Guillaume Lobet</a:t>
            </a:r>
          </a:p>
          <a:p>
            <a:r>
              <a:rPr lang="en-GB" dirty="0"/>
              <a:t>Marco </a:t>
            </a:r>
            <a:r>
              <a:rPr lang="en-GB" dirty="0" err="1"/>
              <a:t>d’agostino</a:t>
            </a:r>
            <a:endParaRPr lang="en-SE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2E1CB2F-F40C-1654-CCE2-8ADCE1E7C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7825" y="655638"/>
            <a:ext cx="6734175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321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41FB3-1AC6-6DA4-55D7-9D0B8737B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D1BC99-4F40-7261-D37E-E7598137B5BF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8CF424A6-B45B-645A-21C4-A8FEC28B8C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10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9934C96-F59E-CBAF-7573-556F211BEED5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79BF17E-315E-4F68-0E7C-19C1814445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MECHA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92BC8F-09D1-B652-13F6-E002A722BE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6339" y="1799304"/>
            <a:ext cx="2619046" cy="26486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69CA12-DB31-693C-D7C0-B853FAF39E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07131" y="638319"/>
            <a:ext cx="9171600" cy="61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255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A6513B-B43C-FF0D-E5D2-43A778FA6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280" y="1420484"/>
            <a:ext cx="4190140" cy="2286555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55F8B1FF-A3FF-B370-DC5F-DE301D8966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MECHA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A03DCA5-DFAA-3E84-F5B0-FDD5657D4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4052" y="2249487"/>
            <a:ext cx="5423359" cy="354171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dirty="0"/>
              <a:t>General</a:t>
            </a:r>
          </a:p>
          <a:p>
            <a:pPr>
              <a:lnSpc>
                <a:spcPct val="100000"/>
              </a:lnSpc>
            </a:pPr>
            <a:r>
              <a:rPr lang="en-GB" dirty="0"/>
              <a:t>Boundary conditions</a:t>
            </a:r>
          </a:p>
          <a:p>
            <a:pPr>
              <a:lnSpc>
                <a:spcPct val="100000"/>
              </a:lnSpc>
            </a:pPr>
            <a:r>
              <a:rPr lang="en-GB" dirty="0"/>
              <a:t>Geometry</a:t>
            </a:r>
          </a:p>
          <a:p>
            <a:pPr>
              <a:lnSpc>
                <a:spcPct val="100000"/>
              </a:lnSpc>
            </a:pPr>
            <a:r>
              <a:rPr lang="en-GB" dirty="0"/>
              <a:t>Hydraulics</a:t>
            </a:r>
          </a:p>
          <a:p>
            <a:pPr>
              <a:lnSpc>
                <a:spcPct val="100000"/>
              </a:lnSpc>
            </a:pPr>
            <a:r>
              <a:rPr lang="en-GB" dirty="0"/>
              <a:t>Hormones</a:t>
            </a:r>
            <a:endParaRPr lang="en-SE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6E28D9-5E0F-3361-6EBC-0139FA9FF6D8}"/>
              </a:ext>
            </a:extLst>
          </p:cNvPr>
          <p:cNvSpPr/>
          <p:nvPr/>
        </p:nvSpPr>
        <p:spPr>
          <a:xfrm>
            <a:off x="5525729" y="2249487"/>
            <a:ext cx="3126658" cy="2656810"/>
          </a:xfrm>
          <a:prstGeom prst="roundRect">
            <a:avLst>
              <a:gd name="adj" fmla="val 8525"/>
            </a:avLst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177EC8D-5BE0-4FC0-F1BE-A22EED1CCE81}"/>
              </a:ext>
            </a:extLst>
          </p:cNvPr>
          <p:cNvSpPr/>
          <p:nvPr/>
        </p:nvSpPr>
        <p:spPr>
          <a:xfrm flipH="1">
            <a:off x="2399071" y="2418735"/>
            <a:ext cx="3126658" cy="304800"/>
          </a:xfrm>
          <a:prstGeom prst="rightArrow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70D9DE-C540-3717-ACE8-46A2A0CC2CB5}"/>
              </a:ext>
            </a:extLst>
          </p:cNvPr>
          <p:cNvCxnSpPr/>
          <p:nvPr/>
        </p:nvCxnSpPr>
        <p:spPr>
          <a:xfrm>
            <a:off x="3234813" y="3429000"/>
            <a:ext cx="2487561" cy="0"/>
          </a:xfrm>
          <a:prstGeom prst="straightConnector1">
            <a:avLst/>
          </a:prstGeom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7437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32292-90BE-13D6-0A12-9E0978069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569" y="1020454"/>
            <a:ext cx="9905999" cy="3541714"/>
          </a:xfrm>
        </p:spPr>
        <p:txBody>
          <a:bodyPr/>
          <a:lstStyle/>
          <a:p>
            <a:r>
              <a:rPr lang="en-GB" dirty="0"/>
              <a:t>Back to R</a:t>
            </a:r>
            <a:endParaRPr lang="en-S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C367D5-E24D-57E3-0839-BE2557014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457" y="1896159"/>
            <a:ext cx="10005927" cy="4785775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E8AED5BD-FE96-0AAE-5542-83882C2E05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902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7FB9B-9E18-82B4-4280-F4E2F8809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2B94D-9DBC-7D93-5182-F65F7A8AF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04214A3-BD4C-16FB-E744-709931F54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547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14048" y="6544900"/>
            <a:ext cx="440917" cy="30773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14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E428017-ACE2-4CC2-97E3-7C87616594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420"/>
          <a:stretch/>
        </p:blipFill>
        <p:spPr>
          <a:xfrm>
            <a:off x="3243072" y="952155"/>
            <a:ext cx="5705855" cy="518760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062D71C-68D5-49CE-88A9-048B8CE532C5}"/>
              </a:ext>
            </a:extLst>
          </p:cNvPr>
          <p:cNvSpPr/>
          <p:nvPr/>
        </p:nvSpPr>
        <p:spPr>
          <a:xfrm>
            <a:off x="3290300" y="1472362"/>
            <a:ext cx="461638" cy="52378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C81DB3-15CB-45DF-90A9-8DF7BAB9954B}"/>
              </a:ext>
            </a:extLst>
          </p:cNvPr>
          <p:cNvSpPr/>
          <p:nvPr/>
        </p:nvSpPr>
        <p:spPr>
          <a:xfrm>
            <a:off x="3290300" y="5746497"/>
            <a:ext cx="648069" cy="52378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76875F81-851B-43C4-8844-5725E3DEB1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1484" y="138773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spcBef>
                <a:spcPct val="20000"/>
              </a:spcBef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SENSITIVITY ANALYSIS</a:t>
            </a:r>
            <a:endParaRPr lang="en-GB" sz="36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2AD0E58-74F1-46BA-95E4-DBC316447641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080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145E66E-ADC4-427E-B9F3-C9646FEA7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446" y="878098"/>
            <a:ext cx="4982946" cy="5337503"/>
          </a:xfrm>
          <a:prstGeom prst="rect">
            <a:avLst/>
          </a:prstGeom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20F40AC8-B8C4-4B0C-B86D-E75B0D711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1484" y="138773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spcBef>
                <a:spcPct val="20000"/>
              </a:spcBef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SENSITIVITY ANALYSIS</a:t>
            </a:r>
            <a:endParaRPr lang="en-GB" sz="36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F589BFB-370D-4348-83B3-952914253FC8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DEA38AE7-4B67-4D7F-AA48-9EFBA1CE853C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15</a:t>
            </a:fld>
            <a:endParaRPr lang="de-DE" sz="1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1437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FDF98C-69DD-4AC5-AD42-C106CC5ADDED}"/>
              </a:ext>
            </a:extLst>
          </p:cNvPr>
          <p:cNvSpPr/>
          <p:nvPr/>
        </p:nvSpPr>
        <p:spPr>
          <a:xfrm>
            <a:off x="3800708" y="898110"/>
            <a:ext cx="461638" cy="52378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09547A6D-8A38-446D-8977-337CC51281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1484" y="138773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spcBef>
                <a:spcPct val="20000"/>
              </a:spcBef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SENSITIVITY ANALYSIS</a:t>
            </a:r>
            <a:endParaRPr lang="en-GB" sz="36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A664126-4D82-4B38-9FDB-8BD1468B91B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E19AB0A6-26D0-4AED-AC40-78734E763943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16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5122" name="Picture 2" descr="Influence of the proportion of aerenchyma on the relative kr for simulated monocot anatomies. The colors represent different levels of hydrophobic barrier development. 1: Endodermal Casparian strip (blue); 2: Endodermal suberization (red); 3: Endodermis full suberization and exodermal Casparian strip (green). The cross sections at the bottom of the figure, from left to right, show examples of roots with 0%, 25%, and 50% of aerenchyma.">
            <a:extLst>
              <a:ext uri="{FF2B5EF4-FFF2-40B4-BE49-F238E27FC236}">
                <a16:creationId xmlns:a16="http://schemas.microsoft.com/office/drawing/2014/main" id="{382C1582-5D8D-9C77-0C1F-8B6A3CE31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708" y="916964"/>
            <a:ext cx="4953000" cy="535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6638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57781" y="6544900"/>
            <a:ext cx="440899" cy="30773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17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351DC94-68F7-4C52-A7E6-1F2F8736B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9305" y="1997612"/>
            <a:ext cx="4954008" cy="367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D777DD6-067C-4AF5-BFE8-E92EC4671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825" y="7191115"/>
            <a:ext cx="3373621" cy="250436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C15B156-A976-4B96-A7CE-D55282E4D2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945" y="7191115"/>
            <a:ext cx="3373621" cy="250436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7C96284-B7B0-4500-B71D-C0ADE38AEC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440" y="7191115"/>
            <a:ext cx="3373621" cy="2504364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94869117-3F9F-44C9-A7CA-B82E326BF3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210" y="7191115"/>
            <a:ext cx="3373621" cy="2504364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AFFC6A6-57A9-499B-B3D8-BA525AC266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16" y="1997612"/>
            <a:ext cx="4904471" cy="3678352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B2D70EAB-D3AB-4EE6-BDC1-6F052B70F238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0575E04C-FA74-4108-AE0F-FD287B0A70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HANDS ON GRANAR 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Try to </a:t>
            </a:r>
            <a:r>
              <a:rPr lang="fr-FR" sz="2800" kern="0" dirty="0" err="1">
                <a:solidFill>
                  <a:srgbClr val="002060"/>
                </a:solidFill>
                <a:latin typeface="Helvetica" pitchFamily="34" charset="0"/>
              </a:rPr>
              <a:t>reproduce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 one of </a:t>
            </a:r>
            <a:r>
              <a:rPr lang="fr-FR" sz="2800" kern="0" dirty="0" err="1">
                <a:solidFill>
                  <a:srgbClr val="002060"/>
                </a:solidFill>
                <a:latin typeface="Helvetica" pitchFamily="34" charset="0"/>
              </a:rPr>
              <a:t>these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 anatomies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14" name="Flèche : gauche 13">
            <a:extLst>
              <a:ext uri="{FF2B5EF4-FFF2-40B4-BE49-F238E27FC236}">
                <a16:creationId xmlns:a16="http://schemas.microsoft.com/office/drawing/2014/main" id="{D1C18A27-8A2B-404A-9AE7-108538C4335B}"/>
              </a:ext>
            </a:extLst>
          </p:cNvPr>
          <p:cNvSpPr/>
          <p:nvPr/>
        </p:nvSpPr>
        <p:spPr>
          <a:xfrm rot="10800000">
            <a:off x="1764791" y="777230"/>
            <a:ext cx="497763" cy="332308"/>
          </a:xfrm>
          <a:prstGeom prst="leftArrow">
            <a:avLst/>
          </a:prstGeom>
          <a:solidFill>
            <a:srgbClr val="08A5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1FD698-4E0B-4238-BE2E-0F537ADB5400}"/>
              </a:ext>
            </a:extLst>
          </p:cNvPr>
          <p:cNvSpPr/>
          <p:nvPr/>
        </p:nvSpPr>
        <p:spPr>
          <a:xfrm>
            <a:off x="2569074" y="5748645"/>
            <a:ext cx="26853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kern="0" dirty="0">
                <a:solidFill>
                  <a:srgbClr val="002060"/>
                </a:solidFill>
                <a:latin typeface="Helvetica" pitchFamily="34" charset="0"/>
              </a:rPr>
              <a:t>Principal root </a:t>
            </a:r>
            <a:r>
              <a:rPr lang="fr-FR" kern="0" dirty="0" err="1">
                <a:solidFill>
                  <a:srgbClr val="002060"/>
                </a:solidFill>
                <a:latin typeface="Helvetica" pitchFamily="34" charset="0"/>
              </a:rPr>
              <a:t>maize</a:t>
            </a:r>
            <a:r>
              <a:rPr lang="fr-FR" kern="0" dirty="0">
                <a:solidFill>
                  <a:srgbClr val="002060"/>
                </a:solidFill>
                <a:latin typeface="Helvetica" pitchFamily="34" charset="0"/>
              </a:rPr>
              <a:t> B73</a:t>
            </a:r>
            <a:endParaRPr lang="fr-BE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A71F3B7-BB1B-4D9A-BD69-13E0D7565351}"/>
              </a:ext>
            </a:extLst>
          </p:cNvPr>
          <p:cNvSpPr/>
          <p:nvPr/>
        </p:nvSpPr>
        <p:spPr>
          <a:xfrm>
            <a:off x="8027205" y="5748704"/>
            <a:ext cx="25058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kern="0" dirty="0" err="1">
                <a:solidFill>
                  <a:srgbClr val="002060"/>
                </a:solidFill>
                <a:latin typeface="Helvetica" pitchFamily="34" charset="0"/>
              </a:rPr>
              <a:t>Lateral</a:t>
            </a:r>
            <a:r>
              <a:rPr lang="fr-FR" kern="0" dirty="0">
                <a:solidFill>
                  <a:srgbClr val="002060"/>
                </a:solidFill>
                <a:latin typeface="Helvetica" pitchFamily="34" charset="0"/>
              </a:rPr>
              <a:t> root </a:t>
            </a:r>
            <a:r>
              <a:rPr lang="fr-FR" kern="0" dirty="0" err="1">
                <a:solidFill>
                  <a:srgbClr val="002060"/>
                </a:solidFill>
                <a:latin typeface="Helvetica" pitchFamily="34" charset="0"/>
              </a:rPr>
              <a:t>maize</a:t>
            </a:r>
            <a:r>
              <a:rPr lang="fr-FR" kern="0" dirty="0">
                <a:solidFill>
                  <a:srgbClr val="002060"/>
                </a:solidFill>
                <a:latin typeface="Helvetica" pitchFamily="34" charset="0"/>
              </a:rPr>
              <a:t> B73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75693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6417E-F3E3-1F22-780F-6A7275473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0CE57-58E6-260E-0BA9-5E652CCC4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2F15F98-D5EB-6655-157D-6481DDAD7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22070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A5A796E-F7E3-C6BB-15CA-7EA10D114DBB}"/>
              </a:ext>
            </a:extLst>
          </p:cNvPr>
          <p:cNvGrpSpPr/>
          <p:nvPr/>
        </p:nvGrpSpPr>
        <p:grpSpPr>
          <a:xfrm>
            <a:off x="5027615" y="789039"/>
            <a:ext cx="6481840" cy="5584723"/>
            <a:chOff x="3012002" y="1093839"/>
            <a:chExt cx="6481840" cy="558472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4E1042D-1D25-7304-3620-AE20F1FF4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66548"/>
            <a:stretch>
              <a:fillRect/>
            </a:stretch>
          </p:blipFill>
          <p:spPr>
            <a:xfrm>
              <a:off x="3012002" y="1093839"/>
              <a:ext cx="3899367" cy="293492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2E765F-3E30-B52A-41DE-6147C628C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-252" t="66568" r="252" b="-20"/>
            <a:stretch>
              <a:fillRect/>
            </a:stretch>
          </p:blipFill>
          <p:spPr>
            <a:xfrm>
              <a:off x="3012002" y="3743633"/>
              <a:ext cx="3899367" cy="293492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670AA13-B5FA-73CB-32A7-7C21D817F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90415" y="2359743"/>
              <a:ext cx="2503427" cy="902136"/>
            </a:xfrm>
            <a:prstGeom prst="rect">
              <a:avLst/>
            </a:prstGeom>
          </p:spPr>
        </p:pic>
      </p:grpSp>
      <p:sp>
        <p:nvSpPr>
          <p:cNvPr id="10" name="Rectangle 3">
            <a:extLst>
              <a:ext uri="{FF2B5EF4-FFF2-40B4-BE49-F238E27FC236}">
                <a16:creationId xmlns:a16="http://schemas.microsoft.com/office/drawing/2014/main" id="{02F36CDE-0A3D-3F7D-2349-63C9557431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1484" y="138773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spcBef>
                <a:spcPct val="20000"/>
              </a:spcBef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SENSITIVITY ANALYSIS</a:t>
            </a:r>
            <a:endParaRPr lang="en-GB" sz="36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556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18684-63CB-04B5-1B08-EDB72068C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D02B8-4BD5-E4A7-D23D-56FDB388B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Load </a:t>
            </a:r>
          </a:p>
          <a:p>
            <a:r>
              <a:rPr lang="en-GB" dirty="0"/>
              <a:t>Modify</a:t>
            </a:r>
          </a:p>
          <a:p>
            <a:r>
              <a:rPr lang="en-GB" dirty="0"/>
              <a:t>Run</a:t>
            </a:r>
          </a:p>
          <a:p>
            <a:r>
              <a:rPr lang="en-GB" dirty="0"/>
              <a:t>Visualise</a:t>
            </a:r>
          </a:p>
          <a:p>
            <a:r>
              <a:rPr lang="en-GB" dirty="0"/>
              <a:t>Export</a:t>
            </a:r>
          </a:p>
          <a:p>
            <a:endParaRPr lang="en-SE" dirty="0"/>
          </a:p>
        </p:txBody>
      </p:sp>
      <p:pic>
        <p:nvPicPr>
          <p:cNvPr id="4" name="New picture">
            <a:extLst>
              <a:ext uri="{FF2B5EF4-FFF2-40B4-BE49-F238E27FC236}">
                <a16:creationId xmlns:a16="http://schemas.microsoft.com/office/drawing/2014/main" id="{7D0D7AD6-29EC-BCEC-BB6F-B8850D29453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4811" y="1357803"/>
            <a:ext cx="8736847" cy="441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02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B273E96-F0FB-3090-17E5-6DF69E2C9D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53" b="4562"/>
          <a:stretch>
            <a:fillRect/>
          </a:stretch>
        </p:blipFill>
        <p:spPr bwMode="auto">
          <a:xfrm>
            <a:off x="617621" y="312821"/>
            <a:ext cx="5967663" cy="6545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446D7F-E9E9-CBC0-A808-750C97574E9A}"/>
              </a:ext>
            </a:extLst>
          </p:cNvPr>
          <p:cNvSpPr txBox="1"/>
          <p:nvPr/>
        </p:nvSpPr>
        <p:spPr>
          <a:xfrm>
            <a:off x="4588042" y="641230"/>
            <a:ext cx="760395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If roots from higher crown numbers show greater hydraulic conductance, what does this suggest about their internal structure?</a:t>
            </a:r>
            <a:endParaRPr lang="en-SE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521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6024C-3E4F-9C14-7289-791E940E6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2024370-50B2-9BBE-7A73-0226A26A1BD7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F503A7E8-5E52-3506-5392-80C10B8AEB72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21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9C1F3F1-5829-2DDE-F175-0A27F2F56B47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32BE021-574D-2D65-BE4F-1310D0FC9D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&amp; MECHA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95F0C6-F015-FFB9-A530-9E0D22D53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did I like about today?</a:t>
            </a:r>
          </a:p>
          <a:p>
            <a:r>
              <a:rPr lang="en-GB" dirty="0"/>
              <a:t>What did I learn?</a:t>
            </a:r>
          </a:p>
          <a:p>
            <a:r>
              <a:rPr lang="en-GB" dirty="0"/>
              <a:t>What will I do next?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8046356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1DA84F-CC34-AD5F-3F45-366587E61E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576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0F8621-D7FB-5F36-FEF1-48721F5DD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8604" y="738907"/>
            <a:ext cx="5547841" cy="53801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4DB153-7CA2-5140-E056-F3F245B74DC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52576E"/>
              </a:clrFrom>
              <a:clrTo>
                <a:srgbClr val="52576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1280" y="773379"/>
            <a:ext cx="5448404" cy="531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14439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B9B09-E397-8127-48F3-F23EDD2D2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E0E6D-64BF-B2A4-2BCA-368CD89DF4D7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92A34A7-7D04-BE52-9912-0F27658A7E16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3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EFA79BB-03FD-BADA-25EB-35F183794EDD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24AB77BE-879A-FA19-EC8E-69BA564418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&amp; MECHA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FCFDB0B-CC1A-AB44-B1EE-F96EDE978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1165322"/>
            <a:ext cx="9272588" cy="560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29FB899E-518A-CE49-70D1-92F2E33382EE}"/>
              </a:ext>
            </a:extLst>
          </p:cNvPr>
          <p:cNvSpPr/>
          <p:nvPr/>
        </p:nvSpPr>
        <p:spPr>
          <a:xfrm>
            <a:off x="2895600" y="5934075"/>
            <a:ext cx="1724025" cy="26670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1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4299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4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86718CA-823E-49A2-8927-5E69E9838734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A746B91C-FE00-4CEB-81EC-C339F8C8EF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&amp; </a:t>
            </a:r>
            <a:r>
              <a:rPr lang="en-GB" sz="2800" kern="0" dirty="0">
                <a:solidFill>
                  <a:srgbClr val="002060"/>
                </a:solidFill>
                <a:latin typeface="Helvetica" pitchFamily="34" charset="0"/>
              </a:rPr>
              <a:t>MECHA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9FDCEEA-D4DA-60E9-D4AF-11B11496C9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63"/>
          <a:stretch>
            <a:fillRect/>
          </a:stretch>
        </p:blipFill>
        <p:spPr bwMode="auto">
          <a:xfrm>
            <a:off x="0" y="2404101"/>
            <a:ext cx="12192000" cy="294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DA4F7C3-8BC7-2B43-B516-D646AB960478}"/>
              </a:ext>
            </a:extLst>
          </p:cNvPr>
          <p:cNvSpPr txBox="1"/>
          <p:nvPr/>
        </p:nvSpPr>
        <p:spPr>
          <a:xfrm>
            <a:off x="2847975" y="1513222"/>
            <a:ext cx="9937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git clone https://github.com/water-fluxes/day-2-organ-GRANAR-MECHA/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364373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FF47B3-F998-69F9-70E0-C0489996BE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12C791D-0541-84F0-F417-20D885846A8F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2AA782E2-8120-FC54-D978-3810ED1A3FC9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5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9FB20E9-1215-6511-76FC-5E8589E68811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15EE733B-C812-EA56-87D7-EF1FD65E91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13E36B4-11A3-F4DE-E9F9-83596E66B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1165322"/>
            <a:ext cx="9272588" cy="560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76B0561C-D16B-9A98-5F07-34F6BEF597DB}"/>
              </a:ext>
            </a:extLst>
          </p:cNvPr>
          <p:cNvSpPr/>
          <p:nvPr/>
        </p:nvSpPr>
        <p:spPr>
          <a:xfrm flipH="1">
            <a:off x="7443787" y="2780200"/>
            <a:ext cx="1724025" cy="26670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53900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F78FC-7591-15B8-3A2A-EF8D9CAA5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51A2119-2112-D1C0-4AC5-FC1EA7C05A7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6B531CB2-7797-4BE7-40B6-B2EE74B27B17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6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5EC98FC-13F5-5EBF-4A30-B21F3D8F927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FC7FC3C9-A526-1D1A-DCD0-2FEF54EDD2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A78C06A-D513-4AA2-E291-FF7ECBD15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5063"/>
            <a:ext cx="12192000" cy="458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5DC99C6C-3B9D-E6D3-A521-AB9C44C9A3FA}"/>
              </a:ext>
            </a:extLst>
          </p:cNvPr>
          <p:cNvSpPr/>
          <p:nvPr/>
        </p:nvSpPr>
        <p:spPr>
          <a:xfrm flipH="1">
            <a:off x="8777287" y="4093130"/>
            <a:ext cx="1247775" cy="219075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4B94102D-3421-49DE-F49F-4BFFFD724F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3" t="44014"/>
          <a:stretch>
            <a:fillRect/>
          </a:stretch>
        </p:blipFill>
        <p:spPr bwMode="auto">
          <a:xfrm>
            <a:off x="6610349" y="3328694"/>
            <a:ext cx="5581650" cy="2744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B1B33B33-6EB5-9B25-E9FD-A7BF8345030E}"/>
              </a:ext>
            </a:extLst>
          </p:cNvPr>
          <p:cNvSpPr/>
          <p:nvPr/>
        </p:nvSpPr>
        <p:spPr>
          <a:xfrm flipH="1">
            <a:off x="7661326" y="4625377"/>
            <a:ext cx="1247775" cy="219075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FE89C510-02E9-DD6A-F2CF-C0A9B8DA7C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9" t="47306"/>
          <a:stretch>
            <a:fillRect/>
          </a:stretch>
        </p:blipFill>
        <p:spPr bwMode="auto">
          <a:xfrm>
            <a:off x="6610348" y="3302261"/>
            <a:ext cx="5581652" cy="2479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6EEA059C-995F-DB54-7432-7F1836455500}"/>
              </a:ext>
            </a:extLst>
          </p:cNvPr>
          <p:cNvSpPr/>
          <p:nvPr/>
        </p:nvSpPr>
        <p:spPr>
          <a:xfrm flipH="1">
            <a:off x="8072437" y="4393085"/>
            <a:ext cx="1247775" cy="219075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82183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A35939-CE88-3ED1-3B4A-BD808D353F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661202-3A09-2CE0-7A6C-8659EEEF9145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02BEA571-2A8D-8DE6-D185-61929CF965C5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7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DB43C91-397A-BC33-5A90-B72661CDCE1A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B73D1BD3-B337-EE00-BDE5-D9B2AA6987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6775458-7F55-3D19-5EBB-65A2BA541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12595"/>
            <a:ext cx="12192000" cy="4922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513A9BC-B6EC-7855-879B-680E2980E853}"/>
              </a:ext>
            </a:extLst>
          </p:cNvPr>
          <p:cNvSpPr/>
          <p:nvPr/>
        </p:nvSpPr>
        <p:spPr>
          <a:xfrm>
            <a:off x="462116" y="3293806"/>
            <a:ext cx="6115665" cy="609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2FF32BD6-82BD-924B-49A2-D1C817F5F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50995"/>
            <a:ext cx="12192000" cy="557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1688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FDD5E-88FF-6A21-36BB-D6390DBF1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698549A-8797-275D-BCB3-4D7C8E9CF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1165322"/>
            <a:ext cx="9272588" cy="560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FA8DA9CC-5EA1-7F5A-8C99-F8544DE95D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MECHA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298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CC2EDB-2065-1501-3EB2-AD806DAFD1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A325DD9-B816-C24F-6AA7-23255612057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E4881E32-60BD-152E-7990-8F7E159BDBAF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9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4F5A61B-F0A3-62BD-CAFD-969553AE87B4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Hydraulic</a:t>
            </a:r>
            <a:r>
              <a:rPr lang="fr-FR" dirty="0">
                <a:solidFill>
                  <a:srgbClr val="002060"/>
                </a:solidFill>
              </a:rPr>
              <a:t> Anatomies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683122C-308F-2C89-7D30-06AC631069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513" y="31705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SIMULATING ROOT ANATOMIES</a:t>
            </a:r>
          </a:p>
          <a:p>
            <a:pPr marL="457200" indent="-457200" algn="l" defTabSz="904875"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  <a:latin typeface="Helvetica" pitchFamily="34" charset="0"/>
              </a:rPr>
              <a:t>               </a:t>
            </a:r>
            <a:r>
              <a:rPr lang="fr-FR" sz="2800" kern="0" dirty="0">
                <a:solidFill>
                  <a:srgbClr val="002060"/>
                </a:solidFill>
                <a:latin typeface="Helvetica" pitchFamily="34" charset="0"/>
              </a:rPr>
              <a:t>- GRANAR -</a:t>
            </a:r>
            <a:endParaRPr lang="en-GB" sz="28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97F5FD3-2691-3A43-F900-D54FACAF62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63"/>
          <a:stretch>
            <a:fillRect/>
          </a:stretch>
        </p:blipFill>
        <p:spPr bwMode="auto">
          <a:xfrm>
            <a:off x="0" y="2515226"/>
            <a:ext cx="12192000" cy="294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9827389-ABF7-05E0-1B96-CB1F8A11F225}"/>
              </a:ext>
            </a:extLst>
          </p:cNvPr>
          <p:cNvSpPr txBox="1"/>
          <p:nvPr/>
        </p:nvSpPr>
        <p:spPr>
          <a:xfrm>
            <a:off x="2847975" y="1513222"/>
            <a:ext cx="9937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242424"/>
                </a:solidFill>
                <a:effectLst/>
                <a:latin typeface="Cascadia Mono" panose="020B0609020000020004" pitchFamily="49" charset="0"/>
              </a:rPr>
              <a:t>git clone https://github.com/water-fluxes/day-2-organ-GRANAR-MECHA/</a:t>
            </a:r>
            <a:endParaRPr lang="en-SE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DE95BE4-A7CF-CD11-B046-C12F3F3A9D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77863"/>
            <a:ext cx="12192000" cy="572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03476AB1-8D10-01E4-18C0-D47022E5C6B0}"/>
              </a:ext>
            </a:extLst>
          </p:cNvPr>
          <p:cNvSpPr/>
          <p:nvPr/>
        </p:nvSpPr>
        <p:spPr>
          <a:xfrm rot="16200000">
            <a:off x="93407" y="4242927"/>
            <a:ext cx="1724025" cy="26670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b="1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608117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mmerschool.potx" id="{60565B28-51FE-4004-A000-0E55EFDD6BC4}" vid="{85E6D30B-D14B-4DE0-A4C3-A915C940513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816BEAC8681A40AC8BF6E816C712FC" ma:contentTypeVersion="4" ma:contentTypeDescription="Crée un document." ma:contentTypeScope="" ma:versionID="c499bfc6f44a6620105d34c92ca990c6">
  <xsd:schema xmlns:xsd="http://www.w3.org/2001/XMLSchema" xmlns:xs="http://www.w3.org/2001/XMLSchema" xmlns:p="http://schemas.microsoft.com/office/2006/metadata/properties" xmlns:ns2="6cddd19c-a09d-4708-9e77-f03946864159" targetNamespace="http://schemas.microsoft.com/office/2006/metadata/properties" ma:root="true" ma:fieldsID="c29e85491839ce8491fca733422435c4" ns2:_="">
    <xsd:import namespace="6cddd19c-a09d-4708-9e77-f0394686415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ddd19c-a09d-4708-9e77-f039468641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1A891B6-789D-4810-9632-0C74F13138B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9FB932-51CC-4EE9-8790-760B0148EB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cddd19c-a09d-4708-9e77-f0394686415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C78B271-CD33-4524-8036-5E6B9499EBE9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6cddd19c-a09d-4708-9e77-f03946864159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summerschool</Template>
  <TotalTime>8881</TotalTime>
  <Words>289</Words>
  <Application>Microsoft Office PowerPoint</Application>
  <PresentationFormat>Widescreen</PresentationFormat>
  <Paragraphs>80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Calibri</vt:lpstr>
      <vt:lpstr>Cascadia Mono</vt:lpstr>
      <vt:lpstr>Helvetica</vt:lpstr>
      <vt:lpstr>Helvetica Neue</vt:lpstr>
      <vt:lpstr>Helvetica Neue Medium</vt:lpstr>
      <vt:lpstr>Helvetica Neue Thin</vt:lpstr>
      <vt:lpstr>Tw Cen MT</vt:lpstr>
      <vt:lpstr>Circuit</vt:lpstr>
      <vt:lpstr>Root anatomies and hydraulics with GRANAR-MECHA</vt:lpstr>
      <vt:lpstr>Intro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Mehmandoostkotlar</dc:creator>
  <cp:lastModifiedBy>Adrien Heymans</cp:lastModifiedBy>
  <cp:revision>111</cp:revision>
  <dcterms:created xsi:type="dcterms:W3CDTF">2022-07-18T14:28:25Z</dcterms:created>
  <dcterms:modified xsi:type="dcterms:W3CDTF">2025-09-09T09:35:47Z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0x01010010816BEAC8681A40AC8BF6E816C712FC</vt:lpwstr>
  </property>
</Properties>
</file>

<file path=docProps/thumbnail.jpeg>
</file>